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85" r:id="rId5"/>
    <p:sldId id="298" r:id="rId6"/>
    <p:sldId id="297" r:id="rId7"/>
    <p:sldId id="286" r:id="rId8"/>
    <p:sldId id="290" r:id="rId9"/>
    <p:sldId id="289" r:id="rId10"/>
    <p:sldId id="295" r:id="rId11"/>
    <p:sldId id="292" r:id="rId12"/>
    <p:sldId id="294" r:id="rId13"/>
    <p:sldId id="258" r:id="rId14"/>
    <p:sldId id="259" r:id="rId15"/>
    <p:sldId id="260" r:id="rId16"/>
    <p:sldId id="261" r:id="rId17"/>
    <p:sldId id="293" r:id="rId18"/>
    <p:sldId id="299" r:id="rId19"/>
    <p:sldId id="301" r:id="rId20"/>
    <p:sldId id="263" r:id="rId21"/>
    <p:sldId id="262" r:id="rId22"/>
    <p:sldId id="270" r:id="rId23"/>
    <p:sldId id="268" r:id="rId24"/>
    <p:sldId id="269" r:id="rId25"/>
    <p:sldId id="267" r:id="rId26"/>
    <p:sldId id="266" r:id="rId27"/>
    <p:sldId id="302" r:id="rId28"/>
    <p:sldId id="264" r:id="rId29"/>
    <p:sldId id="276" r:id="rId30"/>
    <p:sldId id="303" r:id="rId31"/>
    <p:sldId id="275" r:id="rId32"/>
    <p:sldId id="273" r:id="rId33"/>
    <p:sldId id="272" r:id="rId34"/>
    <p:sldId id="300" r:id="rId35"/>
    <p:sldId id="278" r:id="rId36"/>
    <p:sldId id="279" r:id="rId37"/>
    <p:sldId id="280" r:id="rId38"/>
    <p:sldId id="283" r:id="rId39"/>
    <p:sldId id="28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8358246" cy="1470025"/>
          </a:xfrm>
        </p:spPr>
        <p:txBody>
          <a:bodyPr>
            <a:noAutofit/>
          </a:bodyPr>
          <a:lstStyle/>
          <a:p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Кафедра виховної і позакласної роботи</a:t>
            </a:r>
            <a:endParaRPr lang="uk-UA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r\Desktop\010089y8-0b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78201"/>
            <a:ext cx="6643734" cy="4396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Діти повинні володіти не тільки сумою знань зі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шкільних предметів, але й усім досвідом демократичних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відносин у суспільстві, навичками управління собою,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своїм життям у колективі, вміти брати відповідальність за свою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діяльність.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громадянського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моделюються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учнівське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школярі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організовують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життєдіяльність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навчальному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закладі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розвиваються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особистості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Діяльність 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органів учнівського самоврядування у школі сприяє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згуртуванню учнівського колективу, розвитку соціальної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компетентності та є ефективним засобом формування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особистісної позиції школярів у всіх видах суспільно корисної</a:t>
            </a:r>
          </a:p>
          <a:p>
            <a:pPr algn="just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 діяльності.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r\Desktop\unname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929718" cy="5650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 </a:t>
            </a:r>
            <a:br>
              <a:rPr lang="uk-UA" b="1" i="1" dirty="0" smtClean="0"/>
            </a:br>
            <a:r>
              <a:rPr lang="uk-UA" sz="5300" b="1" i="1" dirty="0" smtClean="0">
                <a:latin typeface="Times New Roman" pitchFamily="18" charset="0"/>
                <a:cs typeface="Times New Roman" pitchFamily="18" charset="0"/>
              </a:rPr>
              <a:t>Напрями роботи з батьками:</a:t>
            </a:r>
            <a:r>
              <a:rPr lang="uk-UA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5300" dirty="0" smtClean="0">
                <a:latin typeface="Times New Roman" pitchFamily="18" charset="0"/>
                <a:cs typeface="Times New Roman" pitchFamily="18" charset="0"/>
              </a:rPr>
            </a:br>
            <a:endParaRPr lang="uk-UA" sz="5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індивідуальні бесіди;</a:t>
            </a: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анкетування батьків і учнів;</a:t>
            </a: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відвідування сімей за місцем проживання;</a:t>
            </a: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класні батьківські збори;</a:t>
            </a: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дні відкритих дверей;</a:t>
            </a: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засідання батьківського комітету;</a:t>
            </a: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організація роботи психологічної</a:t>
            </a: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консультативної служби;</a:t>
            </a: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звіт дирекції школи перед громадськістю;</a:t>
            </a:r>
          </a:p>
          <a:p>
            <a:pPr algn="just"/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зв’язок батьків з </a:t>
            </a:r>
            <a:r>
              <a:rPr lang="uk-UA" sz="3500" dirty="0" err="1" smtClean="0">
                <a:latin typeface="Times New Roman" pitchFamily="18" charset="0"/>
                <a:cs typeface="Times New Roman" pitchFamily="18" charset="0"/>
              </a:rPr>
              <a:t>учителями-предметниками</a:t>
            </a:r>
            <a:r>
              <a:rPr lang="uk-UA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Тематика засідань на 2021-2022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 засідання     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Вересень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endParaRPr lang="uk-UA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500" b="1" i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500" b="1" i="1" dirty="0" smtClean="0">
                <a:latin typeface="Times New Roman" pitchFamily="18" charset="0"/>
                <a:cs typeface="Times New Roman" pitchFamily="18" charset="0"/>
              </a:rPr>
              <a:t>«Особливості організації виховної роботи в умовах пандемії на 2020-2021 н. р.»</a:t>
            </a:r>
          </a:p>
          <a:p>
            <a:pPr algn="just">
              <a:buNone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1.Визначення основних напрямів виховної роботи на 2020-2021 навчальний рік. Затвердження плану роботи кафедри та планів виховної роботи класних керівників на 2020–2021 навчальний рік. (Кривда Т.Ф., ЗДВР)</a:t>
            </a:r>
          </a:p>
          <a:p>
            <a:pPr algn="just">
              <a:buNone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2.Різне</a:t>
            </a:r>
          </a:p>
          <a:p>
            <a:pPr algn="just">
              <a:buNone/>
            </a:pPr>
            <a:r>
              <a:rPr lang="uk-UA" sz="4500" i="1" dirty="0" smtClean="0">
                <a:latin typeface="Times New Roman" pitchFamily="18" charset="0"/>
                <a:cs typeface="Times New Roman" pitchFamily="18" charset="0"/>
              </a:rPr>
              <a:t>Робота між засіданнями</a:t>
            </a:r>
            <a:endParaRPr lang="uk-UA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1.Складання та затвердження соціальних паспортів класів, поновлення списків дітей пільгових категорій, організація самоврядування в класі.</a:t>
            </a:r>
          </a:p>
          <a:p>
            <a:pPr algn="just">
              <a:buNone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2. Огляд класних куточків.</a:t>
            </a:r>
          </a:p>
          <a:p>
            <a:pPr algn="just">
              <a:buNone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3. Контроль за станом відвідування учнями школи.</a:t>
            </a:r>
          </a:p>
          <a:p>
            <a:pPr algn="just">
              <a:buNone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4. Участь у шкільних заходах.</a:t>
            </a:r>
          </a:p>
          <a:p>
            <a:pPr algn="just">
              <a:buNone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5. Відвідування виховних заходів.</a:t>
            </a:r>
          </a:p>
          <a:p>
            <a:pPr algn="just">
              <a:buNone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6. Проведення інструктажів з БЖ учнів з профілактики дитячого травматизму, охорони життя і здоров’я дітей в умовах пандемії.  </a:t>
            </a:r>
          </a:p>
          <a:p>
            <a:pPr algn="just">
              <a:buNone/>
            </a:pP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7. Залучення органів учнівського самоврядування до проведення інформаційних і культурно-просвітницьких заходів з питань попередження насильства в сім’ї та протидія торгівлі людьми: випуск стіннівок, буклетів, участь в учнівських </a:t>
            </a:r>
            <a:r>
              <a:rPr lang="uk-UA" sz="4500" dirty="0" err="1" smtClean="0">
                <a:latin typeface="Times New Roman" pitchFamily="18" charset="0"/>
                <a:cs typeface="Times New Roman" pitchFamily="18" charset="0"/>
              </a:rPr>
              <a:t>проєктах</a:t>
            </a:r>
            <a:r>
              <a:rPr lang="uk-UA" sz="4500" dirty="0" smtClean="0">
                <a:latin typeface="Times New Roman" pitchFamily="18" charset="0"/>
                <a:cs typeface="Times New Roman" pitchFamily="18" charset="0"/>
              </a:rPr>
              <a:t>( протягом року)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ІІ засідання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Листопад</a:t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8229600" cy="5857916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uk-UA" sz="6400" b="1" i="1" dirty="0" smtClean="0">
                <a:latin typeface="Times New Roman" pitchFamily="18" charset="0"/>
                <a:cs typeface="Times New Roman" pitchFamily="18" charset="0"/>
              </a:rPr>
              <a:t>Тема «Потреба у здоровому способі життя»</a:t>
            </a:r>
            <a:endParaRPr lang="uk-UA" sz="6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1. Співпраця школи і сім’ї по формуванню у дітей здорового способу життя .  Виховання свідомого ставлення до здоров'я як найвищої соціальної цінності (Кривда Т.Ф., ЗДВР; Крупеня Г.А., голова кафедри)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2.Коронавірус: профілактика, інфікування та поширення. Стан здоров’я гімназистів. (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Козакевич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Т.М., медсестра гімназії)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3.Проблеми дитячої наркоманії, алкоголізму: реалії та перспективи. Повсякденні шкідливі звички  та їх вплив на здоров’я. Виховання в учнів негативного ставлення до шкідливих звичок. (Чубик Н.М., 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кл.кер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. 2 – Б класу, 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Семьошкіна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С.М., кл.кер.5 – Б кл; 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Березинська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В.Ф., соціальний педагог)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4.Обмін досвідом роботи класних керівників по збереженню здоров’я та життєдіяльності дітей, роботи з батьками по попередженню дитячого травматизму в школі та в побуті, дитячої злочинності, суїциду, бездоглядності. ( члени кафедри)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5.Рекомендації з питання «Попередження дитячого суїциду» (</a:t>
            </a:r>
            <a:r>
              <a:rPr lang="uk-UA" sz="6400" dirty="0" err="1" smtClean="0">
                <a:latin typeface="Times New Roman" pitchFamily="18" charset="0"/>
                <a:cs typeface="Times New Roman" pitchFamily="18" charset="0"/>
              </a:rPr>
              <a:t>Яковець</a:t>
            </a: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 Ю.А., практичний психолог)</a:t>
            </a:r>
          </a:p>
          <a:p>
            <a:pPr algn="just">
              <a:buNone/>
            </a:pPr>
            <a:r>
              <a:rPr lang="uk-UA" sz="6400" i="1" dirty="0" smtClean="0">
                <a:latin typeface="Times New Roman" pitchFamily="18" charset="0"/>
                <a:cs typeface="Times New Roman" pitchFamily="18" charset="0"/>
              </a:rPr>
              <a:t>Робота між засіданнями</a:t>
            </a:r>
            <a:endParaRPr lang="uk-UA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1.Моніторинг обізнаності стану здоров'я  учнів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2. Індивідуальна робота з учнями, схильними до шкідливих звичок;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3. Підготовка  та проведення  виховних годин, КТС, круглих столів, усних журналів, вікторин  з питань збереження життя та здоров’я дітей  та розміщення матеріалів на сайті закладу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4. Коректування соціальних паспортів, внесення змін.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5.Індивідуальна робота з учнями та батьками.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6.Співпраця з психологом з питань вихованості учнів.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7.Самоосвітня робота класних керівників.</a:t>
            </a:r>
          </a:p>
          <a:p>
            <a:pPr algn="just">
              <a:buNone/>
            </a:pPr>
            <a:r>
              <a:rPr lang="uk-UA" sz="6400" dirty="0" smtClean="0">
                <a:latin typeface="Times New Roman" pitchFamily="18" charset="0"/>
                <a:cs typeface="Times New Roman" pitchFamily="18" charset="0"/>
              </a:rPr>
              <a:t>8. Контроль за станом відвідування учнів школи.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ІІІ засідання          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Січень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uk-UA" sz="1800" b="1" dirty="0" err="1" smtClean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у дитячому середовищі: причини, наслідки та</a:t>
            </a:r>
          </a:p>
          <a:p>
            <a:pPr algn="just">
              <a:buNone/>
            </a:pPr>
            <a:r>
              <a:rPr lang="uk-UA" sz="1800" b="1" dirty="0" smtClean="0">
                <a:latin typeface="Times New Roman" pitchFamily="18" charset="0"/>
                <a:cs typeface="Times New Roman" pitchFamily="18" charset="0"/>
              </a:rPr>
              <a:t>      шляхи його подолання»</a:t>
            </a:r>
          </a:p>
          <a:p>
            <a:pPr algn="just">
              <a:buNone/>
            </a:pP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Причини виникнення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булінгу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та його наслідки.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Кібербулінг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Тіт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О.П., кл.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кер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. 3(7) – В кл.)</a:t>
            </a: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2. Профілактика насильства та агресивних форм поведінки серед учнівської</a:t>
            </a: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     молоді (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Березинська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В.Ф., соціальний педагог)</a:t>
            </a: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3. Палітра досвіду роботи класних керівників з теми засідання (кл. керівники)</a:t>
            </a: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4. Тренінг «Стоп –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булінг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!» Попередження жорстокості та насильства серед</a:t>
            </a: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      підлітків (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Яковець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Ю.А., практичний психолог)</a:t>
            </a:r>
          </a:p>
          <a:p>
            <a:pPr algn="just">
              <a:buNone/>
            </a:pPr>
            <a:r>
              <a:rPr lang="uk-UA" sz="1900" i="1" dirty="0" smtClean="0">
                <a:latin typeface="Times New Roman" pitchFamily="18" charset="0"/>
                <a:cs typeface="Times New Roman" pitchFamily="18" charset="0"/>
              </a:rPr>
              <a:t>Робота між засіданнями</a:t>
            </a:r>
            <a:endParaRPr lang="uk-UA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1.Діагностика професійних інтересів учнів(анкетування учнів 9-11-х класів щодо професійного вибору).</a:t>
            </a: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2. Контроль за станом відвідування учнями школи</a:t>
            </a: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3.Участь у шкільних конкурсах, тематичних тижнях.</a:t>
            </a: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4. Самоосвітня діяльність вчителів.</a:t>
            </a: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5. Відвідування виховних заходів класних керівників</a:t>
            </a:r>
          </a:p>
          <a:p>
            <a:pPr algn="just">
              <a:buNone/>
            </a:pP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6. Залучення органів учнівського самоврядування до проведення інформаційних і культурно-просвітницьких заходів з питань попередження насильства в </a:t>
            </a:r>
            <a:r>
              <a:rPr lang="uk-UA" sz="1900" dirty="0" err="1" smtClean="0">
                <a:latin typeface="Times New Roman" pitchFamily="18" charset="0"/>
                <a:cs typeface="Times New Roman" pitchFamily="18" charset="0"/>
              </a:rPr>
              <a:t>сімї</a:t>
            </a:r>
            <a:r>
              <a:rPr lang="uk-UA" sz="1900" dirty="0" smtClean="0">
                <a:latin typeface="Times New Roman" pitchFamily="18" charset="0"/>
                <a:cs typeface="Times New Roman" pitchFamily="18" charset="0"/>
              </a:rPr>
              <a:t> та протидії торгівлі людьми</a:t>
            </a:r>
          </a:p>
          <a:p>
            <a:pPr algn="just"/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засідання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Березень </a:t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uk-UA" sz="2900" b="1" dirty="0" smtClean="0">
                <a:latin typeface="Times New Roman" pitchFamily="18" charset="0"/>
                <a:cs typeface="Times New Roman" pitchFamily="18" charset="0"/>
              </a:rPr>
              <a:t>Тема: «Основи педагогічної співпраці: педагоги – діти – батьки»</a:t>
            </a:r>
          </a:p>
          <a:p>
            <a:pPr algn="just"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1. Психолого-педагогічні знання, професійні вміння і навички – важлива складова в педагогічному трикутнику «дитина-батьки-вчитель»</a:t>
            </a:r>
          </a:p>
          <a:p>
            <a:pPr algn="just"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2. Партнерство заради майбутнього. Співпраця класного керівника з</a:t>
            </a:r>
          </a:p>
          <a:p>
            <a:pPr algn="just"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     батьками в системі НУШ (з досвіду роботи класного керівника 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Лукянчук</a:t>
            </a: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Н.В.)</a:t>
            </a:r>
          </a:p>
          <a:p>
            <a:pPr algn="just"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3. Обмін досвідом між класними керівниками:</a:t>
            </a:r>
          </a:p>
          <a:p>
            <a:pPr algn="just"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- позиція батьків - важливий фактор педагогічної співпраці «</a:t>
            </a:r>
            <a:r>
              <a:rPr lang="uk-UA" sz="2900" dirty="0" err="1" smtClean="0">
                <a:latin typeface="Times New Roman" pitchFamily="18" charset="0"/>
                <a:cs typeface="Times New Roman" pitchFamily="18" charset="0"/>
              </a:rPr>
              <a:t>Педагоги-</a:t>
            </a:r>
            <a:endParaRPr lang="uk-UA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      діти-батьки»;</a:t>
            </a:r>
          </a:p>
          <a:p>
            <a:pPr algn="just"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- система спільних творчих справ батьків і дітей.</a:t>
            </a:r>
          </a:p>
          <a:p>
            <a:pPr algn="just"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4. Огляд та обговорення методичної літератури з теми</a:t>
            </a:r>
          </a:p>
          <a:p>
            <a:pPr algn="just">
              <a:buNone/>
            </a:pPr>
            <a:r>
              <a:rPr lang="uk-UA" sz="2900" dirty="0" smtClean="0">
                <a:latin typeface="Times New Roman" pitchFamily="18" charset="0"/>
                <a:cs typeface="Times New Roman" pitchFamily="18" charset="0"/>
              </a:rPr>
              <a:t>засідання.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28604"/>
            <a:ext cx="3214678" cy="1143000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Класний керівник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71802" y="357166"/>
            <a:ext cx="6072198" cy="150019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Важливе місце у виховному процесі належить </a:t>
            </a:r>
          </a:p>
          <a:p>
            <a:pPr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класному керівникові, який покликаний</a:t>
            </a:r>
          </a:p>
          <a:p>
            <a:pPr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сприяти створенню оптимальних умов для</a:t>
            </a:r>
          </a:p>
          <a:p>
            <a:pPr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розвитку особистості школяра.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8194" name="Picture 2" descr="C:\Users\usr\Desktop\unname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7"/>
            <a:ext cx="6215106" cy="4661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Довгопола Оксана Іванівна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5 – </a:t>
            </a:r>
            <a:r>
              <a:rPr lang="uk-UA" sz="44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 класу</a:t>
            </a:r>
            <a:endParaRPr lang="uk-UA" sz="4400" dirty="0"/>
          </a:p>
        </p:txBody>
      </p:sp>
      <p:pic>
        <p:nvPicPr>
          <p:cNvPr id="11266" name="Picture 2" descr="C:\Users\usr\Desktop\ПАПКА\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4137" y="970732"/>
            <a:ext cx="4162177" cy="5630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618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err="1" smtClean="0"/>
              <a:t>Лобач</a:t>
            </a:r>
            <a:r>
              <a:rPr lang="uk-UA" i="1" dirty="0" smtClean="0"/>
              <a:t> Юлія Петрівна </a:t>
            </a:r>
            <a:br>
              <a:rPr lang="uk-UA" i="1" dirty="0" smtClean="0"/>
            </a:br>
            <a:endParaRPr lang="uk-UA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3768" y="1484784"/>
            <a:ext cx="1584176" cy="45259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Людмила\Desktop\IMG_20211005_1107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40324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7049" y="2204864"/>
            <a:ext cx="3743383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uk-UA" sz="4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uk-UA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uk-UA" sz="4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uk-UA" sz="4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uk-UA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91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usr\Desktop\-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948" y="178010"/>
            <a:ext cx="8551770" cy="6420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Січенко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Марія Миколаївна</a:t>
            </a:r>
            <a:br>
              <a:rPr lang="uk-UA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/>
          </a:p>
        </p:txBody>
      </p:sp>
      <p:pic>
        <p:nvPicPr>
          <p:cNvPr id="1026" name="Picture 2" descr="C:\Users\usr\Desktop\ПАПКА\Марі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42736" y="928670"/>
            <a:ext cx="3986388" cy="575194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6 – А класу</a:t>
            </a:r>
            <a:endParaRPr lang="uk-U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85926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Крупеня  Галина Андріївна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о Я\Мидськ\IMG_55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000240"/>
            <a:ext cx="6005554" cy="4504165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715008" y="1928802"/>
            <a:ext cx="3143272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Класний керівник   6– Б класу</a:t>
            </a:r>
            <a:endParaRPr lang="uk-UA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Дем</a:t>
            </a:r>
            <a:r>
              <a:rPr lang="en-US" sz="53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янчук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Ніна Петрівна</a:t>
            </a:r>
            <a:br>
              <a:rPr lang="uk-UA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6 – В класу</a:t>
            </a:r>
            <a:endParaRPr lang="uk-UA" sz="4400" dirty="0"/>
          </a:p>
        </p:txBody>
      </p:sp>
      <p:pic>
        <p:nvPicPr>
          <p:cNvPr id="2050" name="Picture 2" descr="C:\Users\usr\Desktop\ПАПКА\изображение_viber_2020-09-30_14-42-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7465" y="1129946"/>
            <a:ext cx="4189513" cy="544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Осадча Ольга Іванівна</a:t>
            </a:r>
            <a:br>
              <a:rPr lang="uk-UA" sz="4800" i="1" dirty="0" smtClean="0">
                <a:latin typeface="Times New Roman" pitchFamily="18" charset="0"/>
                <a:cs typeface="Times New Roman" pitchFamily="18" charset="0"/>
              </a:rPr>
            </a:br>
            <a:endParaRPr lang="uk-UA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7 – А класу</a:t>
            </a:r>
            <a:endParaRPr lang="uk-UA" sz="4400" dirty="0"/>
          </a:p>
        </p:txBody>
      </p:sp>
      <p:pic>
        <p:nvPicPr>
          <p:cNvPr id="4098" name="Picture 2" descr="C:\Users\usr\Desktop\ПАПКА\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3953797" cy="53867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i="1" dirty="0" err="1" smtClean="0">
                <a:latin typeface="Times New Roman" pitchFamily="18" charset="0"/>
                <a:cs typeface="Times New Roman" pitchFamily="18" charset="0"/>
              </a:rPr>
              <a:t>Богданець</a:t>
            </a:r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  Наталія  Миколаївна</a:t>
            </a:r>
            <a:br>
              <a:rPr lang="uk-UA" sz="4800" i="1" dirty="0" smtClean="0">
                <a:latin typeface="Times New Roman" pitchFamily="18" charset="0"/>
                <a:cs typeface="Times New Roman" pitchFamily="18" charset="0"/>
              </a:rPr>
            </a:br>
            <a:endParaRPr lang="uk-UA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7 - Б класу</a:t>
            </a:r>
            <a:endParaRPr lang="uk-UA" sz="4400" dirty="0"/>
          </a:p>
        </p:txBody>
      </p:sp>
      <p:pic>
        <p:nvPicPr>
          <p:cNvPr id="3074" name="Picture 2" descr="C:\Users\usr\Desktop\ПАПКА\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3372" y="1258270"/>
            <a:ext cx="4320474" cy="5314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143000"/>
          </a:xfrm>
        </p:spPr>
        <p:txBody>
          <a:bodyPr>
            <a:normAutofit fontScale="90000"/>
          </a:bodyPr>
          <a:lstStyle/>
          <a:p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Михалєвська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Олена Миколаївна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8 – А класу</a:t>
            </a:r>
            <a:endParaRPr lang="uk-UA" sz="4400" dirty="0"/>
          </a:p>
        </p:txBody>
      </p:sp>
      <p:pic>
        <p:nvPicPr>
          <p:cNvPr id="5122" name="Picture 2" descr="C:\Users\usr\Desktop\ПАПКА\IMG_8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253" y="928670"/>
            <a:ext cx="4128057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Судік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Валентина Іванівна</a:t>
            </a:r>
            <a:r>
              <a:rPr lang="uk-UA" i="1" dirty="0" smtClean="0"/>
              <a:t/>
            </a:r>
            <a:br>
              <a:rPr lang="uk-UA" i="1" dirty="0" smtClean="0"/>
            </a:br>
            <a:endParaRPr lang="uk-UA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8 – Б класу</a:t>
            </a:r>
            <a:endParaRPr lang="uk-UA" sz="4400" dirty="0"/>
          </a:p>
        </p:txBody>
      </p:sp>
      <p:pic>
        <p:nvPicPr>
          <p:cNvPr id="6146" name="Picture 2" descr="C:\Users\usr\Desktop\ПАПКА\Вал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054" y="958957"/>
            <a:ext cx="4451462" cy="5541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Богданець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Сергій Антонович</a:t>
            </a:r>
            <a:r>
              <a:rPr lang="uk-UA" i="1" dirty="0" smtClean="0"/>
              <a:t/>
            </a:r>
            <a:br>
              <a:rPr lang="uk-UA" i="1" dirty="0" smtClean="0"/>
            </a:br>
            <a:endParaRPr lang="uk-UA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8 – В класу</a:t>
            </a:r>
            <a:endParaRPr lang="uk-UA" sz="4400" dirty="0"/>
          </a:p>
        </p:txBody>
      </p:sp>
      <p:pic>
        <p:nvPicPr>
          <p:cNvPr id="3074" name="Picture 2" descr="C:\Users\Людмила\Desktop\IMG_20211005_1107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52839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7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Бірюкова Ірина Миколаївна</a:t>
            </a:r>
            <a:br>
              <a:rPr lang="uk-UA" sz="4800" i="1" dirty="0" smtClean="0">
                <a:latin typeface="Times New Roman" pitchFamily="18" charset="0"/>
                <a:cs typeface="Times New Roman" pitchFamily="18" charset="0"/>
              </a:rPr>
            </a:br>
            <a:endParaRPr lang="uk-UA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9 – А класу</a:t>
            </a:r>
            <a:endParaRPr lang="uk-UA" sz="4400" dirty="0"/>
          </a:p>
        </p:txBody>
      </p:sp>
      <p:pic>
        <p:nvPicPr>
          <p:cNvPr id="7170" name="Picture 2" descr="C:\Users\usr\Desktop\ПАПКА\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6707" y="1214422"/>
            <a:ext cx="413415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800" i="1" dirty="0" err="1" smtClean="0">
                <a:latin typeface="Times New Roman" pitchFamily="18" charset="0"/>
                <a:cs typeface="Times New Roman" pitchFamily="18" charset="0"/>
              </a:rPr>
              <a:t>Довгаль</a:t>
            </a:r>
            <a:r>
              <a:rPr lang="uk-UA" sz="4800" i="1" dirty="0" smtClean="0">
                <a:latin typeface="Times New Roman" pitchFamily="18" charset="0"/>
                <a:cs typeface="Times New Roman" pitchFamily="18" charset="0"/>
              </a:rPr>
              <a:t> Наталія Феліксівна</a:t>
            </a:r>
            <a:br>
              <a:rPr lang="uk-UA" sz="4800" i="1" dirty="0" smtClean="0">
                <a:latin typeface="Times New Roman" pitchFamily="18" charset="0"/>
                <a:cs typeface="Times New Roman" pitchFamily="18" charset="0"/>
              </a:rPr>
            </a:br>
            <a:endParaRPr lang="uk-UA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9 – Б класу</a:t>
            </a:r>
            <a:endParaRPr lang="uk-UA" sz="4400" dirty="0"/>
          </a:p>
        </p:txBody>
      </p:sp>
      <p:pic>
        <p:nvPicPr>
          <p:cNvPr id="8194" name="Picture 2" descr="C:\Users\usr\Desktop\ПАПКА\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603" y="1029354"/>
            <a:ext cx="4211835" cy="5455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Тема, над якою працює кафедра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uk-UA" sz="4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Впровадження інноваційних виховних технологій як засіб формування творчої особистості</a:t>
            </a:r>
            <a:endParaRPr lang="uk-UA" sz="4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Ярвісалова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Оксана </a:t>
            </a:r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Хейнівна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uk-UA" sz="4400" i="1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4400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44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класу</a:t>
            </a:r>
            <a:endParaRPr lang="uk-UA" sz="4400" dirty="0"/>
          </a:p>
        </p:txBody>
      </p:sp>
      <p:pic>
        <p:nvPicPr>
          <p:cNvPr id="1026" name="Picture 2" descr="C:\Users\Людмила\Desktop\Фото ліцею 2021-2022\Вчителі\IMG_20211005_1153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0200"/>
            <a:ext cx="324035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6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Скачко Ірина Володимирівна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uk-UA" sz="4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10 – Б класу</a:t>
            </a:r>
            <a:endParaRPr lang="uk-UA" sz="4400" dirty="0"/>
          </a:p>
        </p:txBody>
      </p:sp>
      <p:pic>
        <p:nvPicPr>
          <p:cNvPr id="9218" name="Picture 2" descr="C:\Users\usr\Desktop\ПАПКА\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598" y="928671"/>
            <a:ext cx="4288096" cy="5656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Кибукевич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Вікторія Миколаївна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Класний керівник 11 – А класу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Спеціаліст ІІ категорії</a:t>
            </a:r>
          </a:p>
          <a:p>
            <a:pPr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Вчитель образотворчого мистецтва, трудового навчання, креслення</a:t>
            </a:r>
          </a:p>
          <a:p>
            <a:pPr algn="ctr">
              <a:buNone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Працює в гімназії з 2014 року</a:t>
            </a:r>
          </a:p>
          <a:p>
            <a:endParaRPr lang="uk-UA" dirty="0"/>
          </a:p>
        </p:txBody>
      </p:sp>
      <p:pic>
        <p:nvPicPr>
          <p:cNvPr id="9" name="Picture 2" descr="C:\Users\usr\Desktop\ПАПКА\161106006284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1839" y="1545434"/>
            <a:ext cx="3662971" cy="488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Суханова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Тетяна Андріївна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usr\Desktop\107102809_109922850783285_1537154883740745486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56369" y="1643050"/>
            <a:ext cx="4643470" cy="464347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43050"/>
            <a:ext cx="4038600" cy="4525963"/>
          </a:xfrm>
        </p:spPr>
        <p:txBody>
          <a:bodyPr/>
          <a:lstStyle/>
          <a:p>
            <a:pPr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Класний керівник </a:t>
            </a:r>
          </a:p>
          <a:p>
            <a:pPr algn="ctr">
              <a:buNone/>
            </a:pPr>
            <a:r>
              <a:rPr lang="uk-UA" sz="4400" i="1" dirty="0" smtClean="0">
                <a:latin typeface="Times New Roman" pitchFamily="18" charset="0"/>
                <a:cs typeface="Times New Roman" pitchFamily="18" charset="0"/>
              </a:rPr>
              <a:t>11 – Б класу</a:t>
            </a:r>
            <a:endParaRPr lang="uk-UA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Тіт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Олена Петрівна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3074" name="Picture 2" descr="C:\Users\usr\Desktop\Сайт кафедра\Новая папка\Ті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1772" y="1785926"/>
            <a:ext cx="4950612" cy="428628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1500174"/>
            <a:ext cx="40386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Спеціаліст вищої категорії</a:t>
            </a: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Старший вчитель</a:t>
            </a: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Вчитель трудового навчання</a:t>
            </a:r>
          </a:p>
          <a:p>
            <a:pPr algn="ctr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Працює в гімназії з 1998 року</a:t>
            </a:r>
          </a:p>
          <a:p>
            <a:pPr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295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4900" i="1" dirty="0" err="1" smtClean="0">
                <a:latin typeface="Times New Roman" pitchFamily="18" charset="0"/>
                <a:cs typeface="Times New Roman" pitchFamily="18" charset="0"/>
              </a:rPr>
              <a:t>Березинська</a:t>
            </a:r>
            <a:r>
              <a:rPr lang="uk-UA" sz="4900" i="1" dirty="0" smtClean="0">
                <a:latin typeface="Times New Roman" pitchFamily="18" charset="0"/>
                <a:cs typeface="Times New Roman" pitchFamily="18" charset="0"/>
              </a:rPr>
              <a:t> Валентина Федорівна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900" i="1" dirty="0" smtClean="0">
                <a:latin typeface="Times New Roman" pitchFamily="18" charset="0"/>
                <a:cs typeface="Times New Roman" pitchFamily="18" charset="0"/>
              </a:rPr>
              <a:t>Соціальний педагог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Спеціаліст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І категорії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 Працює 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 гімназії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 з 2005 року</a:t>
            </a:r>
            <a:endParaRPr lang="uk-UA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r\Desktop\Сайт кафедра\Новая папка\Березинсь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52700"/>
            <a:ext cx="4357718" cy="5172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Яковець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Юлія Анатоліївна</a:t>
            </a:r>
            <a:br>
              <a:rPr lang="uk-UA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практичний психолог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Спеціаліст 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І категорії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Працює в гімназії з 2007</a:t>
            </a:r>
          </a:p>
          <a:p>
            <a:pPr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r\Desktop\Сайт кафедра\Новая папка\Яковец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1831" y="1457495"/>
            <a:ext cx="4680235" cy="5114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Кулакевич Ольга Василівна</a:t>
            </a:r>
            <a:br>
              <a:rPr lang="uk-UA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педагог-організатор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43050"/>
            <a:ext cx="4038600" cy="4525963"/>
          </a:xfrm>
        </p:spPr>
        <p:txBody>
          <a:bodyPr/>
          <a:lstStyle/>
          <a:p>
            <a:pPr algn="ctr">
              <a:buNone/>
            </a:pPr>
            <a:endParaRPr lang="uk-UA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Працює 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 гімназії 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з 2012 року</a:t>
            </a:r>
          </a:p>
          <a:p>
            <a:endParaRPr lang="uk-UA" dirty="0"/>
          </a:p>
        </p:txBody>
      </p:sp>
      <p:pic>
        <p:nvPicPr>
          <p:cNvPr id="7170" name="Picture 2" descr="C:\Users\usr\Desktop\Сайт кафедра\Новая папка\Кулак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3903474" cy="5204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i="1" dirty="0" err="1" smtClean="0">
                <a:latin typeface="Times New Roman" pitchFamily="18" charset="0"/>
                <a:cs typeface="Times New Roman" pitchFamily="18" charset="0"/>
              </a:rPr>
              <a:t>Пахнюк</a:t>
            </a:r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 Марина Іванівна</a:t>
            </a:r>
            <a:br>
              <a:rPr lang="uk-UA" sz="53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бібліотекар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643050"/>
            <a:ext cx="3686172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Бібліотекар І категорії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Працює з 1987 року(ЦРБ), 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 гімназії – з 2011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2290" name="Picture 2" descr="C:\Users\usr\Desktop\ПАПКА\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4837" y="1571612"/>
            <a:ext cx="4048601" cy="4930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i="1" dirty="0" smtClean="0">
                <a:latin typeface="Times New Roman" pitchFamily="18" charset="0"/>
                <a:cs typeface="Times New Roman" pitchFamily="18" charset="0"/>
              </a:rPr>
              <a:t>Панько Юлія Миколаївна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i="1" dirty="0" smtClean="0"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Спеціаліст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вихователь по підвозу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Працює з 2012 року,</a:t>
            </a:r>
          </a:p>
          <a:p>
            <a:pPr algn="ctr">
              <a:buNone/>
            </a:pP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в гімназії – з 2015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026" name="Picture 2" descr="C:\Users\usr\Desktop\61527291_427358884765369_2688687443267289088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728391" cy="4728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r\Desktop\d097d0b0d0bfd0b8d181d0b0d182d0b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1"/>
            <a:ext cx="6357981" cy="635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usr\Desktop\Рисунок1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242962" cy="6915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usr\Desktop\-3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7167"/>
            <a:ext cx="9144000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r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8876" y="500042"/>
            <a:ext cx="8001055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sz="5300" b="1" i="1" dirty="0" smtClean="0">
                <a:latin typeface="Times New Roman" pitchFamily="18" charset="0"/>
                <a:cs typeface="Times New Roman" pitchFamily="18" charset="0"/>
              </a:rPr>
              <a:t>Принципи організації виховної роботи 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452596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принцип національної спрямованості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принцип науковості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принцип демократизації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принцип психологізації навчально-виховного процесу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принцип цілісності та наступності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принцип гармонізації сімейно-шкільного виховання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Виховний процес у навчальному закладі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спрямований на формування громадянина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України як активної, творчої особистості, з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вихованням у нього національної  свідомості,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високої духовності, інтелігентності, 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розвинутого почуття прекрасного,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забезпечення належної ролі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сім′ї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у вихованні</a:t>
            </a:r>
          </a:p>
          <a:p>
            <a:pPr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дітей.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920</Words>
  <Application>Microsoft Office PowerPoint</Application>
  <PresentationFormat>Экран (4:3)</PresentationFormat>
  <Paragraphs>206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Кафедра виховної і позакласної роботи</vt:lpstr>
      <vt:lpstr>Презентация PowerPoint</vt:lpstr>
      <vt:lpstr>Тема, над якою працює кафедра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Принципи організації виховної роботи : </vt:lpstr>
      <vt:lpstr>Презентация PowerPoint</vt:lpstr>
      <vt:lpstr>Самоврядування</vt:lpstr>
      <vt:lpstr>Презентация PowerPoint</vt:lpstr>
      <vt:lpstr>  Напрями роботи з батьками: </vt:lpstr>
      <vt:lpstr>Тематика засідань на 2021-2022 н.р. І засідання            Вересень</vt:lpstr>
      <vt:lpstr> ІІ засідання       Листопад </vt:lpstr>
      <vt:lpstr>ІІІ засідання           Січень</vt:lpstr>
      <vt:lpstr> ІV засідання  Березень  </vt:lpstr>
      <vt:lpstr>Класний керівник</vt:lpstr>
      <vt:lpstr>Довгопола Оксана Іванівна </vt:lpstr>
      <vt:lpstr>Лобач Юлія Петрівна  </vt:lpstr>
      <vt:lpstr> Січенко Марія Миколаївна  </vt:lpstr>
      <vt:lpstr> Крупеня  Галина Андріївна  </vt:lpstr>
      <vt:lpstr> Дем’янчук Ніна Петрівна   </vt:lpstr>
      <vt:lpstr>Осадча Ольга Іванівна </vt:lpstr>
      <vt:lpstr> Богданець  Наталія  Миколаївна </vt:lpstr>
      <vt:lpstr>Михалєвська Олена Миколаївна </vt:lpstr>
      <vt:lpstr>Судік Валентина Іванівна </vt:lpstr>
      <vt:lpstr>Богданець Сергій Антонович </vt:lpstr>
      <vt:lpstr>Бірюкова Ірина Миколаївна </vt:lpstr>
      <vt:lpstr>Довгаль Наталія Феліксівна </vt:lpstr>
      <vt:lpstr>Ярвісалова Оксана Хейнівна </vt:lpstr>
      <vt:lpstr>Скачко Ірина Володимирівна </vt:lpstr>
      <vt:lpstr>Кибукевич Вікторія Миколаївна  Класний керівник 11 – А класу</vt:lpstr>
      <vt:lpstr>Суханова Тетяна Андріївна </vt:lpstr>
      <vt:lpstr>Тіт Олена Петрівна </vt:lpstr>
      <vt:lpstr> Березинська Валентина Федорівна Соціальний педагог </vt:lpstr>
      <vt:lpstr>Яковець Юлія Анатоліївна практичний психолог</vt:lpstr>
      <vt:lpstr> Кулакевич Ольга Василівна педагог-організатор </vt:lpstr>
      <vt:lpstr>Пахнюк Марина Іванівна бібліотекар</vt:lpstr>
      <vt:lpstr>Панько Юлія Миколаївна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виховної і позакласної роботи</dc:title>
  <dc:creator>usr</dc:creator>
  <cp:lastModifiedBy>Людмила</cp:lastModifiedBy>
  <cp:revision>42</cp:revision>
  <dcterms:created xsi:type="dcterms:W3CDTF">2020-12-27T16:16:34Z</dcterms:created>
  <dcterms:modified xsi:type="dcterms:W3CDTF">2021-10-05T08:57:53Z</dcterms:modified>
</cp:coreProperties>
</file>