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2"/>
  </p:sldMasterIdLst>
  <p:sldIdLst>
    <p:sldId id="261" r:id="rId3"/>
    <p:sldId id="259" r:id="rId4"/>
    <p:sldId id="265" r:id="rId5"/>
    <p:sldId id="266" r:id="rId6"/>
    <p:sldId id="268" r:id="rId7"/>
    <p:sldId id="267" r:id="rId8"/>
    <p:sldId id="269" r:id="rId9"/>
    <p:sldId id="260" r:id="rId10"/>
    <p:sldId id="263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588FC-F3EE-4DBC-BBBC-6081348869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43BF1-9BE6-4EE8-A5E9-BDD14F67E298}">
      <dgm:prSet/>
      <dgm:spPr/>
      <dgm:t>
        <a:bodyPr/>
        <a:lstStyle/>
        <a:p>
          <a:r>
            <a:rPr lang="uk-UA" dirty="0" smtClean="0"/>
            <a:t>«</a:t>
          </a:r>
          <a:r>
            <a:rPr lang="uk-UA" i="1" dirty="0" smtClean="0"/>
            <a:t>Основне – віра в дитину, повага її особистості, бажання допомогти їй в досягненні успіху</a:t>
          </a:r>
          <a:r>
            <a:rPr lang="uk-UA" dirty="0" smtClean="0"/>
            <a:t>»</a:t>
          </a:r>
          <a:endParaRPr lang="ru-RU" dirty="0"/>
        </a:p>
      </dgm:t>
    </dgm:pt>
    <dgm:pt modelId="{B83B9A74-5358-4BE7-8BBE-4953DAE491A4}" type="parTrans" cxnId="{BFEE0E8D-2D3F-4C7A-B11D-8697A24C29A0}">
      <dgm:prSet/>
      <dgm:spPr/>
      <dgm:t>
        <a:bodyPr/>
        <a:lstStyle/>
        <a:p>
          <a:endParaRPr lang="ru-RU"/>
        </a:p>
      </dgm:t>
    </dgm:pt>
    <dgm:pt modelId="{C564C3B8-7387-4EFD-A0DC-4E7DF34A6A64}" type="sibTrans" cxnId="{BFEE0E8D-2D3F-4C7A-B11D-8697A24C29A0}">
      <dgm:prSet/>
      <dgm:spPr/>
      <dgm:t>
        <a:bodyPr/>
        <a:lstStyle/>
        <a:p>
          <a:endParaRPr lang="ru-RU"/>
        </a:p>
      </dgm:t>
    </dgm:pt>
    <dgm:pt modelId="{2BBA2A3A-3141-4C5B-8035-CF513117899F}" type="pres">
      <dgm:prSet presAssocID="{684588FC-F3EE-4DBC-BBBC-6081348869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8199FD-63E5-4997-870C-B0647C3A5823}" type="pres">
      <dgm:prSet presAssocID="{18B43BF1-9BE6-4EE8-A5E9-BDD14F67E298}" presName="node" presStyleLbl="node1" presStyleIdx="0" presStyleCnt="1" custAng="0" custScaleX="57498" custScaleY="59358" custLinFactNeighborX="20125" custLinFactNeighborY="-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83391-C560-4FCC-965F-71DDCA4E0894}" type="presOf" srcId="{18B43BF1-9BE6-4EE8-A5E9-BDD14F67E298}" destId="{1F8199FD-63E5-4997-870C-B0647C3A5823}" srcOrd="0" destOrd="0" presId="urn:microsoft.com/office/officeart/2005/8/layout/default"/>
    <dgm:cxn modelId="{FB4E94AD-03F4-48B7-B957-1F864E6989D2}" type="presOf" srcId="{684588FC-F3EE-4DBC-BBBC-6081348869E4}" destId="{2BBA2A3A-3141-4C5B-8035-CF513117899F}" srcOrd="0" destOrd="0" presId="urn:microsoft.com/office/officeart/2005/8/layout/default"/>
    <dgm:cxn modelId="{BFEE0E8D-2D3F-4C7A-B11D-8697A24C29A0}" srcId="{684588FC-F3EE-4DBC-BBBC-6081348869E4}" destId="{18B43BF1-9BE6-4EE8-A5E9-BDD14F67E298}" srcOrd="0" destOrd="0" parTransId="{B83B9A74-5358-4BE7-8BBE-4953DAE491A4}" sibTransId="{C564C3B8-7387-4EFD-A0DC-4E7DF34A6A64}"/>
    <dgm:cxn modelId="{282BDE99-F038-43CE-AFEF-27D56F4FD5A6}" type="presParOf" srcId="{2BBA2A3A-3141-4C5B-8035-CF513117899F}" destId="{1F8199FD-63E5-4997-870C-B0647C3A582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199FD-63E5-4997-870C-B0647C3A5823}">
      <dsp:nvSpPr>
        <dsp:cNvPr id="0" name=""/>
        <dsp:cNvSpPr/>
      </dsp:nvSpPr>
      <dsp:spPr>
        <a:xfrm>
          <a:off x="3405079" y="770049"/>
          <a:ext cx="4731855" cy="293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«</a:t>
          </a:r>
          <a:r>
            <a:rPr lang="uk-UA" sz="3600" i="1" kern="1200" dirty="0" smtClean="0"/>
            <a:t>Основне – віра в дитину, повага її особистості, бажання допомогти їй в досягненні успіху</a:t>
          </a:r>
          <a:r>
            <a:rPr lang="uk-UA" sz="3600" kern="1200" dirty="0" smtClean="0"/>
            <a:t>»</a:t>
          </a:r>
          <a:endParaRPr lang="ru-RU" sz="3600" kern="1200" dirty="0"/>
        </a:p>
      </dsp:txBody>
      <dsp:txXfrm>
        <a:off x="3405079" y="770049"/>
        <a:ext cx="4731855" cy="29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Текст слайда</a:t>
            </a:r>
          </a:p>
          <a:p>
            <a:pPr lvl="1"/>
            <a:r>
              <a:rPr lang="uk-UA" smtClean="0"/>
              <a:t>Текст слайда</a:t>
            </a:r>
          </a:p>
          <a:p>
            <a:pPr lvl="2"/>
            <a:r>
              <a:rPr lang="uk-UA" smtClean="0"/>
              <a:t>Текст слайда</a:t>
            </a:r>
          </a:p>
          <a:p>
            <a:pPr lvl="3"/>
            <a:r>
              <a:rPr lang="uk-UA" smtClean="0"/>
              <a:t>Текст слайда</a:t>
            </a:r>
          </a:p>
          <a:p>
            <a:pPr lvl="4"/>
            <a:r>
              <a:rPr lang="uk-UA" smtClean="0"/>
              <a:t>Текст слайда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6F2C7238-F1FD-4D06-B0FF-7A73C9599768}" type="datetimeFigureOut">
              <a:rPr lang="uk-UA" smtClean="0"/>
              <a:pPr/>
              <a:t>29.09.2021</a:t>
            </a:fld>
            <a:endParaRPr lang="uk-U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01A15B7-D8CC-4E3B-814C-699723B2A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2012-121014115250-phpapp02/95/slide-3-728.jpg?1350233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32"/>
            <a:ext cx="9144000" cy="6750868"/>
          </a:xfrm>
          <a:prstGeom prst="rect">
            <a:avLst/>
          </a:prstGeom>
          <a:noFill/>
        </p:spPr>
      </p:pic>
      <p:pic>
        <p:nvPicPr>
          <p:cNvPr id="4" name="Picture 2" descr="IMG_59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97" y="3933056"/>
            <a:ext cx="5440603" cy="3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417" y="90872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Ковалевич</a:t>
            </a:r>
            <a:r>
              <a:rPr lang="uk-UA" dirty="0"/>
              <a:t> Олена</a:t>
            </a:r>
            <a:br>
              <a:rPr lang="uk-UA" dirty="0"/>
            </a:br>
            <a:r>
              <a:rPr lang="uk-UA" dirty="0" smtClean="0"/>
              <a:t>Петрівна</a:t>
            </a:r>
            <a:br>
              <a:rPr lang="uk-UA" dirty="0" smtClean="0"/>
            </a:br>
            <a:r>
              <a:rPr lang="uk-UA" sz="2200" dirty="0" smtClean="0">
                <a:solidFill>
                  <a:srgbClr val="C00000"/>
                </a:solidFill>
              </a:rPr>
              <a:t>Педагогічне кредо:</a:t>
            </a:r>
            <a:br>
              <a:rPr lang="uk-UA" sz="2200" dirty="0" smtClean="0">
                <a:solidFill>
                  <a:srgbClr val="C00000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Навчати та виховувати так,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щоб у кожному дитячому серці залишити вогник пізнання, мислення, добра.</a:t>
            </a:r>
            <a:r>
              <a:rPr lang="uk-UA" sz="2200" dirty="0" smtClean="0">
                <a:solidFill>
                  <a:srgbClr val="C00000"/>
                </a:solidFill>
              </a:rPr>
              <a:t/>
            </a:r>
            <a:br>
              <a:rPr lang="uk-UA" sz="2200" dirty="0" smtClean="0">
                <a:solidFill>
                  <a:srgbClr val="C00000"/>
                </a:solidFill>
              </a:rPr>
            </a:br>
            <a:r>
              <a:rPr lang="uk-UA" sz="2200" dirty="0" smtClean="0">
                <a:solidFill>
                  <a:srgbClr val="C00000"/>
                </a:solidFill>
              </a:rPr>
              <a:t>Життєве кредо:</a:t>
            </a:r>
            <a:br>
              <a:rPr lang="uk-UA" sz="2200" dirty="0" smtClean="0">
                <a:solidFill>
                  <a:srgbClr val="C00000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Любити життя і цінувати кожну його хвилину.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У книгах шукати істину, а у людях – мудрість.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4513" name="Picture 1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645024"/>
            <a:ext cx="1500198" cy="20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4669"/>
            <a:ext cx="2990610" cy="398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Ониськевич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Зоя   Миколаївна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09120"/>
            <a:ext cx="1443385" cy="2052761"/>
          </a:xfrm>
          <a:prstGeom prst="rect">
            <a:avLst/>
          </a:prstGeom>
        </p:spPr>
      </p:pic>
      <p:pic>
        <p:nvPicPr>
          <p:cNvPr id="5" name="Рисунок 4" descr="C:\Users\Admin\Desktop\20191226_1209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5056" r="34942" b="30360"/>
          <a:stretch/>
        </p:blipFill>
        <p:spPr bwMode="auto">
          <a:xfrm>
            <a:off x="285729" y="1440519"/>
            <a:ext cx="2714625" cy="359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ортфоліо кафедри вчителів початкових класів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7" t="18626" r="1284" b="-1084"/>
          <a:stretch/>
        </p:blipFill>
        <p:spPr bwMode="auto">
          <a:xfrm>
            <a:off x="3709967" y="1572467"/>
            <a:ext cx="2952750" cy="362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Рацкевич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Лариса   Петрівна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428736"/>
            <a:ext cx="6786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Вихователь групи продовженого дня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Педагогічне кредо:</a:t>
            </a:r>
          </a:p>
          <a:p>
            <a:pPr algn="r"/>
            <a:r>
              <a:rPr lang="uk-UA" sz="2400" b="1" dirty="0" smtClean="0"/>
              <a:t>«</a:t>
            </a:r>
            <a:r>
              <a:rPr lang="uk-UA" sz="2400" b="1" dirty="0" err="1" smtClean="0"/>
              <a:t>Вірте</a:t>
            </a:r>
            <a:r>
              <a:rPr lang="uk-UA" sz="2400" b="1" dirty="0" smtClean="0"/>
              <a:t> в талант і творчі сили</a:t>
            </a:r>
          </a:p>
          <a:p>
            <a:pPr algn="r"/>
            <a:r>
              <a:rPr lang="uk-UA" sz="2400" b="1" dirty="0" smtClean="0"/>
              <a:t>кожного вихованця.</a:t>
            </a:r>
          </a:p>
          <a:p>
            <a:pPr algn="r"/>
            <a:r>
              <a:rPr lang="uk-UA" sz="2400" b="1" dirty="0" smtClean="0"/>
              <a:t>Людина – неповторна»</a:t>
            </a:r>
          </a:p>
          <a:p>
            <a:pPr algn="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Життєве кредо:</a:t>
            </a:r>
          </a:p>
          <a:p>
            <a:pPr algn="r"/>
            <a:r>
              <a:rPr lang="uk-UA" sz="2800" b="1" dirty="0" smtClean="0"/>
              <a:t>«Роби людям добро- </a:t>
            </a:r>
          </a:p>
          <a:p>
            <a:pPr algn="r"/>
            <a:r>
              <a:rPr lang="uk-UA" sz="2800" b="1" dirty="0" smtClean="0"/>
              <a:t>воно повернеться тобі сторицею»</a:t>
            </a:r>
          </a:p>
          <a:p>
            <a:pPr algn="ctr"/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2465" name="Picture 1" descr="IMG_4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59" y="2708920"/>
            <a:ext cx="2694487" cy="358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Кулакевич Галина Миколаївна</a:t>
            </a:r>
            <a:br>
              <a:rPr lang="uk-UA" dirty="0" smtClean="0"/>
            </a:br>
            <a:r>
              <a:rPr lang="uk-UA" sz="2800" i="1" dirty="0" smtClean="0">
                <a:solidFill>
                  <a:schemeClr val="tx1"/>
                </a:solidFill>
              </a:rPr>
              <a:t>До кожної дитини ключ знайти</a:t>
            </a:r>
            <a:br>
              <a:rPr lang="uk-UA" sz="2800" i="1" dirty="0" smtClean="0">
                <a:solidFill>
                  <a:schemeClr val="tx1"/>
                </a:solidFill>
              </a:rPr>
            </a:br>
            <a:r>
              <a:rPr lang="uk-UA" sz="2800" i="1" dirty="0" smtClean="0">
                <a:solidFill>
                  <a:schemeClr val="tx1"/>
                </a:solidFill>
              </a:rPr>
              <a:t>У праці результат хороший мати</a:t>
            </a:r>
            <a:br>
              <a:rPr lang="uk-UA" sz="2800" i="1" dirty="0" smtClean="0">
                <a:solidFill>
                  <a:schemeClr val="tx1"/>
                </a:solidFill>
              </a:rPr>
            </a:br>
            <a:r>
              <a:rPr lang="uk-UA" sz="2800" i="1" dirty="0" smtClean="0">
                <a:solidFill>
                  <a:schemeClr val="tx1"/>
                </a:solidFill>
              </a:rPr>
              <a:t>Упевнено і творчо до мети іти:</a:t>
            </a:r>
            <a:br>
              <a:rPr lang="uk-UA" sz="2800" i="1" dirty="0" smtClean="0">
                <a:solidFill>
                  <a:schemeClr val="tx1"/>
                </a:solidFill>
              </a:rPr>
            </a:br>
            <a:r>
              <a:rPr lang="uk-UA" sz="2800" i="1" dirty="0" smtClean="0">
                <a:solidFill>
                  <a:schemeClr val="tx1"/>
                </a:solidFill>
              </a:rPr>
              <a:t>З любов</a:t>
            </a:r>
            <a:r>
              <a:rPr lang="en-US" sz="2800" i="1" dirty="0" smtClean="0">
                <a:solidFill>
                  <a:schemeClr val="tx1"/>
                </a:solidFill>
              </a:rPr>
              <a:t>’</a:t>
            </a:r>
            <a:r>
              <a:rPr lang="uk-UA" sz="2800" i="1" dirty="0" smtClean="0">
                <a:solidFill>
                  <a:schemeClr val="tx1"/>
                </a:solidFill>
              </a:rPr>
              <a:t>ю серце дітям віддавати</a:t>
            </a:r>
            <a:r>
              <a:rPr lang="uk-UA" sz="2800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4944"/>
            <a:ext cx="2392855" cy="33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 descr="002"/>
          <p:cNvPicPr>
            <a:picLocks noChangeAspect="1" noChangeArrowheads="1"/>
          </p:cNvPicPr>
          <p:nvPr/>
        </p:nvPicPr>
        <p:blipFill>
          <a:blip r:embed="rId3" cstate="print"/>
          <a:srcRect l="5092"/>
          <a:stretch>
            <a:fillRect/>
          </a:stretch>
        </p:blipFill>
        <p:spPr bwMode="auto">
          <a:xfrm>
            <a:off x="4283968" y="3501008"/>
            <a:ext cx="127226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Єремейчук</a:t>
            </a:r>
            <a:r>
              <a:rPr lang="uk-UA" dirty="0" smtClean="0"/>
              <a:t> Людмила </a:t>
            </a:r>
            <a:r>
              <a:rPr lang="uk-UA" dirty="0" err="1" smtClean="0"/>
              <a:t>іванівна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142873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Вихователь групи продовженого дня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F:\124806389_813559276096849_2370614754842373305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9" y="2204864"/>
            <a:ext cx="3672408" cy="3834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3064285"/>
            <a:ext cx="243001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Поразка – це наука. Ніяка перемога так не вчить».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693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F:\123952923_720600052202868_8230741404140664389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7" y="1417638"/>
            <a:ext cx="2736304" cy="336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5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Стельмах </a:t>
            </a:r>
            <a:r>
              <a:rPr lang="uk-UA" dirty="0" err="1" smtClean="0"/>
              <a:t>ірина</a:t>
            </a:r>
            <a:r>
              <a:rPr lang="uk-UA" dirty="0" smtClean="0"/>
              <a:t> Іванівна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924944"/>
            <a:ext cx="3096344" cy="525299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4"/>
                </a:solidFill>
              </a:rPr>
              <a:t>Педагогічне кредо: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C00000"/>
                </a:solidFill>
              </a:rPr>
              <a:t>Зробити з дитини справжню Людину.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42873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Вихователь групи продовженого дня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scontent.fiev13-1.fna.fbcdn.net/v/t1.0-9/72543087_391291711810494_4643572160575569920_o.jpg?_nc_cat=103&amp;ccb=2&amp;_nc_sid=09cbfe&amp;_nc_ohc=W4T38So7iG0AX9J62Hg&amp;_nc_ht=scontent.fiev13-1.fna&amp;oh=5327b86dcacf81d867f6eeacf3131750&amp;oe=5FDD26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3511"/>
            <a:ext cx="3275862" cy="436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6613"/>
            <a:ext cx="8928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2">
                    <a:lumMod val="50000"/>
                  </a:schemeClr>
                </a:solidFill>
              </a:rPr>
              <a:t>Якщо ви володієте знанням, дайте іншим запалити від нього свої світильники.</a:t>
            </a:r>
          </a:p>
          <a:p>
            <a:pPr algn="r"/>
            <a:endParaRPr lang="uk-UA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uk-UA" sz="5000" i="1" dirty="0">
                <a:solidFill>
                  <a:schemeClr val="accent2">
                    <a:lumMod val="50000"/>
                  </a:schemeClr>
                </a:solidFill>
              </a:rPr>
              <a:t>Т.</a:t>
            </a:r>
            <a:r>
              <a:rPr lang="uk-UA" sz="5000" i="1" dirty="0" err="1">
                <a:solidFill>
                  <a:schemeClr val="accent2">
                    <a:lumMod val="50000"/>
                  </a:schemeClr>
                </a:solidFill>
              </a:rPr>
              <a:t>Фуллер</a:t>
            </a:r>
            <a:endParaRPr lang="ru-RU" sz="5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Склад кафедри </a:t>
            </a:r>
            <a:r>
              <a:rPr lang="uk-UA" sz="3600" dirty="0" smtClean="0"/>
              <a:t>початкової</a:t>
            </a:r>
            <a:r>
              <a:rPr lang="uk-UA" dirty="0" smtClean="0"/>
              <a:t> </a:t>
            </a:r>
            <a:r>
              <a:rPr lang="uk-UA" sz="3600" dirty="0" smtClean="0"/>
              <a:t>освіти</a:t>
            </a:r>
            <a:r>
              <a:rPr lang="uk-UA" dirty="0" smtClean="0"/>
              <a:t>: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3751" r="16138" b="14300"/>
          <a:stretch/>
        </p:blipFill>
        <p:spPr>
          <a:xfrm>
            <a:off x="601210" y="1412775"/>
            <a:ext cx="7859222" cy="4830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179712"/>
            <a:ext cx="1214414" cy="16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08562"/>
            <a:ext cx="13303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Рудницька Тамара Федорівна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16832"/>
            <a:ext cx="2044961" cy="272661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k-UA" dirty="0" smtClean="0"/>
              <a:t>                                </a:t>
            </a:r>
            <a:r>
              <a:rPr lang="uk-UA" sz="1600" dirty="0" smtClean="0"/>
              <a:t>  </a:t>
            </a:r>
            <a:r>
              <a:rPr lang="uk-UA" sz="3600" b="1" i="1" dirty="0" smtClean="0">
                <a:solidFill>
                  <a:srgbClr val="FF0000"/>
                </a:solidFill>
              </a:rPr>
              <a:t>Педагогічне кредо</a:t>
            </a:r>
          </a:p>
          <a:p>
            <a:pPr marL="0" indent="0" algn="r">
              <a:buNone/>
            </a:pPr>
            <a:r>
              <a:rPr lang="uk-UA" sz="1600" dirty="0" smtClean="0"/>
              <a:t>                             « </a:t>
            </a:r>
            <a:r>
              <a:rPr lang="uk-UA" sz="1800" b="1" dirty="0" smtClean="0"/>
              <a:t>До кожної дитини ключ </a:t>
            </a:r>
          </a:p>
          <a:p>
            <a:pPr marL="0" indent="0" algn="r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                         знайти, у праці       </a:t>
            </a:r>
            <a:r>
              <a:rPr lang="uk-UA" sz="1800" b="1" dirty="0" err="1" smtClean="0"/>
              <a:t>резуль</a:t>
            </a:r>
            <a:r>
              <a:rPr lang="uk-UA" sz="1800" b="1" dirty="0" smtClean="0"/>
              <a:t>-</a:t>
            </a:r>
          </a:p>
          <a:p>
            <a:pPr marL="0" indent="0" algn="r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                   тат хороший мати,</a:t>
            </a:r>
          </a:p>
          <a:p>
            <a:pPr marL="0" indent="0" algn="r">
              <a:buNone/>
            </a:pPr>
            <a:r>
              <a:rPr lang="uk-UA" sz="1800" b="1" dirty="0"/>
              <a:t>у</a:t>
            </a:r>
            <a:r>
              <a:rPr lang="uk-UA" sz="1800" b="1" dirty="0" smtClean="0"/>
              <a:t>певнено і творчо до мети іти:</a:t>
            </a:r>
          </a:p>
          <a:p>
            <a:pPr marL="0" indent="0" algn="r">
              <a:buNone/>
            </a:pPr>
            <a:r>
              <a:rPr lang="uk-UA" sz="1800" b="1" dirty="0"/>
              <a:t>з</a:t>
            </a:r>
            <a:r>
              <a:rPr lang="uk-UA" sz="1800" b="1" dirty="0" smtClean="0"/>
              <a:t> любов</a:t>
            </a:r>
            <a:r>
              <a:rPr lang="en-US" sz="1800" b="1" dirty="0" smtClean="0"/>
              <a:t>’</a:t>
            </a:r>
            <a:r>
              <a:rPr lang="uk-UA" sz="1800" b="1" dirty="0" smtClean="0"/>
              <a:t>ю дітям серце віддавати»</a:t>
            </a:r>
          </a:p>
          <a:p>
            <a:pPr marL="0" indent="0" algn="r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</a:t>
            </a:r>
            <a:endParaRPr lang="ru-RU" dirty="0"/>
          </a:p>
        </p:txBody>
      </p:sp>
      <p:pic>
        <p:nvPicPr>
          <p:cNvPr id="53250" name="Picture 2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996078"/>
            <a:ext cx="1357289" cy="186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996439"/>
            <a:ext cx="1357290" cy="186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286388"/>
            <a:ext cx="216278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Лозян</a:t>
            </a:r>
            <a:r>
              <a:rPr lang="uk-UA" dirty="0"/>
              <a:t> </a:t>
            </a:r>
            <a:r>
              <a:rPr lang="uk-UA" dirty="0" smtClean="0"/>
              <a:t>Валентина Миколаївна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</a:t>
            </a:r>
            <a:r>
              <a:rPr lang="uk-UA" i="1" dirty="0" smtClean="0">
                <a:solidFill>
                  <a:schemeClr val="tx2"/>
                </a:solidFill>
              </a:rPr>
              <a:t>Педагогічне кредо:</a:t>
            </a:r>
          </a:p>
          <a:p>
            <a:pPr marL="0" indent="0">
              <a:buNone/>
            </a:pPr>
            <a:r>
              <a:rPr lang="uk-UA" sz="2800" dirty="0" smtClean="0"/>
              <a:t>                              Дати дітям не тільки знання,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         а й пізнання світу</a:t>
            </a:r>
            <a:r>
              <a:rPr lang="uk-UA" dirty="0" smtClean="0"/>
              <a:t>.            </a:t>
            </a:r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</a:t>
            </a:r>
            <a:r>
              <a:rPr lang="uk-UA" sz="2800" i="1" dirty="0" smtClean="0">
                <a:solidFill>
                  <a:schemeClr val="accent1"/>
                </a:solidFill>
              </a:rPr>
              <a:t>Життєве кредо:</a:t>
            </a:r>
          </a:p>
          <a:p>
            <a:pPr marL="0" indent="0" algn="ctr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  Працювати </a:t>
            </a:r>
            <a:r>
              <a:rPr lang="uk-UA" sz="2800" dirty="0" err="1" smtClean="0"/>
              <a:t>відповідально</a:t>
            </a:r>
            <a:r>
              <a:rPr lang="uk-UA" sz="2800" dirty="0" smtClean="0"/>
              <a:t> і жити по совісті.                        </a:t>
            </a:r>
          </a:p>
          <a:p>
            <a:pPr marL="0" indent="0">
              <a:buNone/>
            </a:pPr>
            <a:r>
              <a:rPr lang="uk-UA" dirty="0" smtClean="0"/>
              <a:t>         </a:t>
            </a:r>
            <a:endParaRPr lang="ru-RU" dirty="0"/>
          </a:p>
        </p:txBody>
      </p:sp>
      <p:pic>
        <p:nvPicPr>
          <p:cNvPr id="65538" name="Picture 2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677061"/>
            <a:ext cx="1579942" cy="2180939"/>
          </a:xfrm>
          <a:prstGeom prst="rect">
            <a:avLst/>
          </a:prstGeom>
          <a:noFill/>
        </p:spPr>
      </p:pic>
      <p:pic>
        <p:nvPicPr>
          <p:cNvPr id="65537" name="Picture 1" descr="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8209"/>
            <a:ext cx="1602835" cy="2209791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3250" name="Picture 2" descr="001"/>
          <p:cNvPicPr>
            <a:picLocks noChangeAspect="1" noChangeArrowheads="1"/>
          </p:cNvPicPr>
          <p:nvPr/>
        </p:nvPicPr>
        <p:blipFill>
          <a:blip r:embed="rId4" cstate="print"/>
          <a:srcRect l="29494" r="24889" b="50647"/>
          <a:stretch>
            <a:fillRect/>
          </a:stretch>
        </p:blipFill>
        <p:spPr bwMode="auto">
          <a:xfrm>
            <a:off x="457200" y="1196752"/>
            <a:ext cx="210302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75" y="4715982"/>
            <a:ext cx="1379977" cy="2142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79" y="4648209"/>
            <a:ext cx="1452957" cy="2092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90" y="4553763"/>
            <a:ext cx="1495655" cy="214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Ничипорчук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Лариса Теодорівна</a:t>
            </a:r>
          </a:p>
        </p:txBody>
      </p:sp>
      <p:pic>
        <p:nvPicPr>
          <p:cNvPr id="58374" name="Picture 6" descr="Грамота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636"/>
            <a:ext cx="1071570" cy="1521511"/>
          </a:xfrm>
          <a:prstGeom prst="rect">
            <a:avLst/>
          </a:prstGeom>
          <a:noFill/>
        </p:spPr>
      </p:pic>
      <p:pic>
        <p:nvPicPr>
          <p:cNvPr id="58373" name="Picture 5" descr="Сертифі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214950"/>
            <a:ext cx="1714512" cy="1277797"/>
          </a:xfrm>
          <a:prstGeom prst="rect">
            <a:avLst/>
          </a:prstGeom>
          <a:noFill/>
        </p:spPr>
      </p:pic>
      <p:pic>
        <p:nvPicPr>
          <p:cNvPr id="58372" name="Picture 4" descr="Сертифікат_Ч_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2294" y="3319563"/>
            <a:ext cx="1714512" cy="1293100"/>
          </a:xfrm>
          <a:prstGeom prst="rect">
            <a:avLst/>
          </a:prstGeom>
          <a:noFill/>
        </p:spPr>
      </p:pic>
      <p:pic>
        <p:nvPicPr>
          <p:cNvPr id="58371" name="Picture 3" descr="Грамота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1142976" cy="1729244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2294" y="1636188"/>
            <a:ext cx="1039710" cy="15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6" y="1412337"/>
            <a:ext cx="2419064" cy="3376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9490" y="1844823"/>
            <a:ext cx="18801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Мій повсякденний девіз</a:t>
            </a:r>
          </a:p>
          <a:p>
            <a:pPr>
              <a:defRPr/>
            </a:pPr>
            <a:r>
              <a:rPr lang="uk-UA" sz="1100" b="1" dirty="0">
                <a:latin typeface="Times New Roman" pitchFamily="18" charset="0"/>
                <a:cs typeface="Times New Roman" pitchFamily="18" charset="0"/>
              </a:rPr>
              <a:t>Тільки співпраця учителя з учнем здолає бар’єри і дасть результат.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Учитель повинен завзято старатись, 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Любити дітей, знань своїх не цуратись,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Робити все творчо, чудово і легко,</a:t>
            </a:r>
          </a:p>
          <a:p>
            <a:pPr>
              <a:defRPr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Віддатись роботі, бо це – недаремно.</a:t>
            </a:r>
          </a:p>
          <a:p>
            <a:pPr>
              <a:defRPr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працю його оцінити всі зможуть,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Бо шлях той тернистий все переможе.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Додавши усмішки, тепла і добра,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Він візьме взамін найщиріші слова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Подяки і шани за труд свій нелегкий,</a:t>
            </a:r>
          </a:p>
          <a:p>
            <a:pPr>
              <a:defRPr/>
            </a:pP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Бо, дійсно, він є і важкий, і натхненний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І хочу доземно вклонитись тобі, </a:t>
            </a:r>
          </a:p>
          <a:p>
            <a:pPr>
              <a:defRPr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О рідний, прекрасний ти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вчителе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мій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012"/>
          <p:cNvPicPr>
            <a:picLocks noChangeAspect="1" noChangeArrowheads="1"/>
          </p:cNvPicPr>
          <p:nvPr/>
        </p:nvPicPr>
        <p:blipFill>
          <a:blip r:embed="rId2" cstate="print"/>
          <a:srcRect b="51456"/>
          <a:stretch>
            <a:fillRect/>
          </a:stretch>
        </p:blipFill>
        <p:spPr bwMode="auto">
          <a:xfrm>
            <a:off x="4786314" y="5643578"/>
            <a:ext cx="1357071" cy="900098"/>
          </a:xfrm>
          <a:prstGeom prst="rect">
            <a:avLst/>
          </a:prstGeom>
          <a:noFill/>
        </p:spPr>
      </p:pic>
      <p:pic>
        <p:nvPicPr>
          <p:cNvPr id="64516" name="Picture 4" descr="011"/>
          <p:cNvPicPr>
            <a:picLocks noChangeAspect="1" noChangeArrowheads="1"/>
          </p:cNvPicPr>
          <p:nvPr/>
        </p:nvPicPr>
        <p:blipFill>
          <a:blip r:embed="rId3" cstate="print"/>
          <a:srcRect b="24443"/>
          <a:stretch>
            <a:fillRect/>
          </a:stretch>
        </p:blipFill>
        <p:spPr bwMode="auto">
          <a:xfrm>
            <a:off x="1857356" y="4429132"/>
            <a:ext cx="1142976" cy="11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" name="Picture 1" descr="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000636"/>
            <a:ext cx="1044076" cy="1428736"/>
          </a:xfrm>
          <a:prstGeom prst="rect">
            <a:avLst/>
          </a:prstGeom>
          <a:noFill/>
        </p:spPr>
      </p:pic>
      <p:pic>
        <p:nvPicPr>
          <p:cNvPr id="64514" name="Picture 2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86256"/>
            <a:ext cx="1071570" cy="14786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7"/>
            <a:ext cx="7043758" cy="2428517"/>
          </a:xfrm>
        </p:spPr>
        <p:txBody>
          <a:bodyPr>
            <a:normAutofit/>
          </a:bodyPr>
          <a:lstStyle/>
          <a:p>
            <a:r>
              <a:rPr lang="uk-UA" sz="4000" dirty="0" err="1"/>
              <a:t>Лук’</a:t>
            </a:r>
            <a:r>
              <a:rPr lang="en-US" sz="4000" dirty="0" err="1" smtClean="0"/>
              <a:t>янчук</a:t>
            </a:r>
            <a:r>
              <a:rPr lang="uk-UA" sz="4000" dirty="0" smtClean="0"/>
              <a:t>    </a:t>
            </a:r>
            <a:br>
              <a:rPr lang="uk-UA" sz="4000" dirty="0" smtClean="0"/>
            </a:br>
            <a:r>
              <a:rPr lang="en-US" sz="4000" dirty="0" smtClean="0"/>
              <a:t> </a:t>
            </a:r>
            <a:r>
              <a:rPr lang="uk-UA" sz="4000" dirty="0" smtClean="0"/>
              <a:t>Ніна Володимирівна</a:t>
            </a:r>
            <a:br>
              <a:rPr lang="uk-UA" sz="4000" dirty="0" smtClean="0"/>
            </a:br>
            <a:r>
              <a:rPr lang="uk-UA" sz="1800" dirty="0" smtClean="0">
                <a:solidFill>
                  <a:schemeClr val="tx1"/>
                </a:solidFill>
              </a:rPr>
              <a:t>Освіта, що не вчить успішно жити в сучасному світі, не має жодної цінності.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</a:t>
            </a:r>
            <a:r>
              <a:rPr lang="uk-UA" sz="1800" dirty="0" err="1" smtClean="0">
                <a:solidFill>
                  <a:schemeClr val="tx1"/>
                </a:solidFill>
              </a:rPr>
              <a:t>Р.Кіосакі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4519" name="Picture 7" descr="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071678"/>
            <a:ext cx="1482684" cy="2043068"/>
          </a:xfrm>
          <a:prstGeom prst="rect">
            <a:avLst/>
          </a:prstGeom>
          <a:noFill/>
        </p:spPr>
      </p:pic>
      <p:pic>
        <p:nvPicPr>
          <p:cNvPr id="64518" name="Picture 6" descr="0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4356"/>
            <a:ext cx="1247783" cy="1709728"/>
          </a:xfrm>
          <a:prstGeom prst="rect">
            <a:avLst/>
          </a:prstGeom>
          <a:noFill/>
        </p:spPr>
      </p:pic>
      <p:pic>
        <p:nvPicPr>
          <p:cNvPr id="64517" name="Picture 5" descr="0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897100"/>
            <a:ext cx="2238375" cy="3067050"/>
          </a:xfrm>
          <a:prstGeom prst="rect">
            <a:avLst/>
          </a:prstGeom>
          <a:noFill/>
        </p:spPr>
      </p:pic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4520" name="Picture 8" descr="0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0438"/>
            <a:ext cx="1396295" cy="1924028"/>
          </a:xfrm>
          <a:prstGeom prst="rect">
            <a:avLst/>
          </a:prstGeom>
          <a:noFill/>
        </p:spPr>
      </p:pic>
      <p:pic>
        <p:nvPicPr>
          <p:cNvPr id="64521" name="Picture 9" descr="0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786322"/>
            <a:ext cx="1214446" cy="1673361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6671" y="4786313"/>
            <a:ext cx="32320" cy="46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7" y="2364445"/>
            <a:ext cx="1478652" cy="2106177"/>
          </a:xfrm>
          <a:prstGeom prst="rect">
            <a:avLst/>
          </a:prstGeom>
        </p:spPr>
      </p:pic>
      <p:pic>
        <p:nvPicPr>
          <p:cNvPr id="1026" name="Picture 2" descr="https://scontent.fiev13-1.fna.fbcdn.net/v/t1.0-9/26731321_119167925559120_5706324579051200149_n.jpg?_nc_cat=110&amp;ccb=2&amp;_nc_sid=09cbfe&amp;_nc_ohc=_zsNoigpsqsAX80QxZI&amp;_nc_ht=scontent.fiev13-1.fna&amp;oh=5ff399cd5e67878dce81f0003ebc6032&amp;oe=5FDBA30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7" b="29948"/>
          <a:stretch/>
        </p:blipFill>
        <p:spPr bwMode="auto">
          <a:xfrm>
            <a:off x="5980820" y="2493304"/>
            <a:ext cx="2934580" cy="32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-1899592"/>
            <a:ext cx="5105400" cy="7081192"/>
          </a:xfrm>
        </p:spPr>
        <p:txBody>
          <a:bodyPr>
            <a:normAutofit/>
          </a:bodyPr>
          <a:lstStyle/>
          <a:p>
            <a:r>
              <a:rPr lang="uk-UA" dirty="0" err="1"/>
              <a:t>Буднік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Жанна Панасівна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38600" y="1988840"/>
            <a:ext cx="5105400" cy="4107160"/>
          </a:xfrm>
        </p:spPr>
        <p:txBody>
          <a:bodyPr/>
          <a:lstStyle/>
          <a:p>
            <a:r>
              <a:rPr lang="uk-UA" dirty="0" smtClean="0"/>
              <a:t>Дорогу я обрала в житті таку,</a:t>
            </a:r>
          </a:p>
          <a:p>
            <a:r>
              <a:rPr lang="uk-UA" dirty="0"/>
              <a:t>я</a:t>
            </a:r>
            <a:r>
              <a:rPr lang="uk-UA" dirty="0" smtClean="0"/>
              <a:t>ку сама </a:t>
            </a:r>
            <a:r>
              <a:rPr lang="uk-UA" dirty="0" err="1" smtClean="0"/>
              <a:t>обрать</a:t>
            </a:r>
            <a:r>
              <a:rPr lang="uk-UA" dirty="0" smtClean="0"/>
              <a:t> хотіла.</a:t>
            </a:r>
          </a:p>
          <a:p>
            <a:r>
              <a:rPr lang="uk-UA" dirty="0"/>
              <a:t>і</a:t>
            </a:r>
            <a:r>
              <a:rPr lang="uk-UA" dirty="0" smtClean="0"/>
              <a:t> скільки я по цій дорозі йду,</a:t>
            </a:r>
          </a:p>
          <a:p>
            <a:r>
              <a:rPr lang="uk-UA" dirty="0"/>
              <a:t>н</a:t>
            </a:r>
            <a:r>
              <a:rPr lang="uk-UA" dirty="0" smtClean="0"/>
              <a:t>іколи про свій вибір не жаліла.</a:t>
            </a:r>
          </a:p>
          <a:p>
            <a:r>
              <a:rPr lang="uk-UA" dirty="0" smtClean="0"/>
              <a:t>І завжди я гордитись буду тим,</a:t>
            </a:r>
          </a:p>
          <a:p>
            <a:r>
              <a:rPr lang="uk-UA" dirty="0"/>
              <a:t>щ</a:t>
            </a:r>
            <a:r>
              <a:rPr lang="uk-UA" dirty="0" smtClean="0"/>
              <a:t>о доля саме так у мене склалась.</a:t>
            </a:r>
          </a:p>
          <a:p>
            <a:r>
              <a:rPr lang="uk-UA" dirty="0" smtClean="0"/>
              <a:t>Якби ще раз прийшлось обрати,</a:t>
            </a:r>
          </a:p>
          <a:p>
            <a:r>
              <a:rPr lang="uk-UA" dirty="0"/>
              <a:t>я</a:t>
            </a:r>
            <a:r>
              <a:rPr lang="uk-UA" dirty="0" smtClean="0"/>
              <a:t> б ні хвилини не вагалась.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1506" name="Picture 2" descr="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2714625" cy="271462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857620" y="1571612"/>
            <a:ext cx="4681542" cy="3257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7" name="Picture 3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1485928" cy="20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1" descr="img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16" y="4429132"/>
            <a:ext cx="1441427" cy="20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Кузьмич Ольга Вікторівна</a:t>
            </a:r>
            <a:b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Керівник кафедри</a:t>
            </a:r>
            <a:b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rgbClr val="C00000"/>
                </a:solidFill>
              </a:rPr>
              <a:t>Учитись важко, а учить ще важче.</a:t>
            </a:r>
            <a:br>
              <a:rPr lang="uk-UA" sz="2000" dirty="0" smtClean="0">
                <a:solidFill>
                  <a:srgbClr val="C00000"/>
                </a:solidFill>
              </a:rPr>
            </a:br>
            <a:r>
              <a:rPr lang="uk-UA" sz="2000" dirty="0" smtClean="0">
                <a:solidFill>
                  <a:srgbClr val="C00000"/>
                </a:solidFill>
              </a:rPr>
              <a:t>Але не мусиш зупинятись ти.</a:t>
            </a:r>
            <a:br>
              <a:rPr lang="uk-UA" sz="2000" dirty="0" smtClean="0">
                <a:solidFill>
                  <a:srgbClr val="C00000"/>
                </a:solidFill>
              </a:rPr>
            </a:br>
            <a:r>
              <a:rPr lang="uk-UA" sz="2000" dirty="0" smtClean="0">
                <a:solidFill>
                  <a:srgbClr val="C00000"/>
                </a:solidFill>
              </a:rPr>
              <a:t>Як учням </a:t>
            </a:r>
            <a:r>
              <a:rPr lang="uk-UA" sz="2000" dirty="0" err="1" smtClean="0">
                <a:solidFill>
                  <a:srgbClr val="C00000"/>
                </a:solidFill>
              </a:rPr>
              <a:t>віддаси</a:t>
            </a:r>
            <a:r>
              <a:rPr lang="uk-UA" sz="2000" dirty="0" smtClean="0">
                <a:solidFill>
                  <a:srgbClr val="C00000"/>
                </a:solidFill>
              </a:rPr>
              <a:t> усе найкраще,</a:t>
            </a:r>
            <a:br>
              <a:rPr lang="uk-UA" sz="2000" dirty="0" smtClean="0">
                <a:solidFill>
                  <a:srgbClr val="C00000"/>
                </a:solidFill>
              </a:rPr>
            </a:br>
            <a:r>
              <a:rPr lang="uk-UA" sz="2000" dirty="0" smtClean="0">
                <a:solidFill>
                  <a:srgbClr val="C00000"/>
                </a:solidFill>
              </a:rPr>
              <a:t>То й сам сягнеш нової висоти.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content.fiev13-1.fna.fbcdn.net/v/t1.0-9/43390226_357861244951723_4273337814927540224_n.jpg?_nc_cat=102&amp;ccb=2&amp;_nc_sid=e3f864&amp;_nc_ohc=PCxSyC2AG1EAX9Ifqf5&amp;_nc_oc=AQndoRjVjqk73xpoxdBMkPxwgy2IKy1rNb_fOIeOivODOI3jBdEjxYJvCo22tTZ10uU&amp;_nc_ht=scontent.fiev13-1.fna&amp;oh=162914427bc3635d46ba42b5278282f0&amp;oe=5FD68C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3029"/>
            <a:ext cx="44926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128586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2466" name="Picture 2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278"/>
            <a:ext cx="1357322" cy="1872168"/>
          </a:xfrm>
          <a:prstGeom prst="rect">
            <a:avLst/>
          </a:prstGeom>
          <a:noFill/>
        </p:spPr>
      </p:pic>
      <p:pic>
        <p:nvPicPr>
          <p:cNvPr id="62465" name="Picture 1" descr="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340" y="4779936"/>
            <a:ext cx="1361123" cy="1878510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75" y="4627853"/>
            <a:ext cx="1516051" cy="2189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96" y="4636588"/>
            <a:ext cx="1503051" cy="2137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56" y="4609292"/>
            <a:ext cx="1548693" cy="220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710" y="4956035"/>
            <a:ext cx="12534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992" y="4991683"/>
            <a:ext cx="1357322" cy="18663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511288"/>
          </a:xfrm>
        </p:spPr>
        <p:txBody>
          <a:bodyPr>
            <a:normAutofit/>
          </a:bodyPr>
          <a:lstStyle/>
          <a:p>
            <a:r>
              <a:rPr lang="uk-UA" dirty="0" err="1" smtClean="0"/>
              <a:t>Павлушенко</a:t>
            </a:r>
            <a:r>
              <a:rPr lang="uk-UA" dirty="0" smtClean="0"/>
              <a:t> Вікторія Василівна</a:t>
            </a:r>
            <a:endParaRPr lang="uk-UA" dirty="0"/>
          </a:p>
        </p:txBody>
      </p:sp>
      <p:pic>
        <p:nvPicPr>
          <p:cNvPr id="61444" name="Picture 4" descr="001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257" y="4956035"/>
            <a:ext cx="1285852" cy="1764684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7346" name="Picture 2" descr="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66" y="5040384"/>
            <a:ext cx="1214414" cy="168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" name="Picture 1" descr="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7955" y="5006207"/>
            <a:ext cx="1250654" cy="1714512"/>
          </a:xfrm>
          <a:prstGeom prst="rect">
            <a:avLst/>
          </a:prstGeom>
          <a:noFill/>
        </p:spPr>
      </p:pic>
      <p:pic>
        <p:nvPicPr>
          <p:cNvPr id="61443" name="Picture 3" descr="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1672" y="5120017"/>
            <a:ext cx="1142976" cy="1577207"/>
          </a:xfrm>
          <a:prstGeom prst="rect">
            <a:avLst/>
          </a:prstGeom>
          <a:noFill/>
        </p:spPr>
      </p:pic>
      <p:pic>
        <p:nvPicPr>
          <p:cNvPr id="12" name="Рисунок 11" descr="C:\Users\usr\Documents\img011.jpg"/>
          <p:cNvPicPr/>
          <p:nvPr/>
        </p:nvPicPr>
        <p:blipFill>
          <a:blip r:embed="rId8" cstate="print"/>
          <a:srcRect r="3882" b="2192"/>
          <a:stretch>
            <a:fillRect/>
          </a:stretch>
        </p:blipFill>
        <p:spPr bwMode="auto">
          <a:xfrm rot="5400000">
            <a:off x="7095033" y="641084"/>
            <a:ext cx="10976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002"/>
          <p:cNvPicPr>
            <a:picLocks noChangeAspect="1" noChangeArrowheads="1"/>
          </p:cNvPicPr>
          <p:nvPr/>
        </p:nvPicPr>
        <p:blipFill>
          <a:blip r:embed="rId9" cstate="print"/>
          <a:srcRect l="30769" t="13309" b="17380"/>
          <a:stretch>
            <a:fillRect/>
          </a:stretch>
        </p:blipFill>
        <p:spPr bwMode="auto">
          <a:xfrm>
            <a:off x="3092073" y="3695710"/>
            <a:ext cx="1678573" cy="1214422"/>
          </a:xfrm>
          <a:prstGeom prst="rect">
            <a:avLst/>
          </a:prstGeom>
          <a:noFill/>
        </p:spPr>
      </p:pic>
      <p:pic>
        <p:nvPicPr>
          <p:cNvPr id="14" name="Picture 6" descr="0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2856" y="1962141"/>
            <a:ext cx="1128517" cy="155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001"/>
          <p:cNvPicPr>
            <a:picLocks noChangeAspect="1" noChangeArrowheads="1"/>
          </p:cNvPicPr>
          <p:nvPr/>
        </p:nvPicPr>
        <p:blipFill>
          <a:blip r:embed="rId11" cstate="print"/>
          <a:srcRect l="5516" r="1662" b="2115"/>
          <a:stretch>
            <a:fillRect/>
          </a:stretch>
        </p:blipFill>
        <p:spPr bwMode="auto">
          <a:xfrm>
            <a:off x="0" y="0"/>
            <a:ext cx="1352688" cy="19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 descr="DSC_25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2305" y="1832915"/>
            <a:ext cx="2012947" cy="3027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ідзаголовок 2"/>
          <p:cNvSpPr txBox="1">
            <a:spLocks/>
          </p:cNvSpPr>
          <p:nvPr/>
        </p:nvSpPr>
        <p:spPr bwMode="auto">
          <a:xfrm>
            <a:off x="4723221" y="2007515"/>
            <a:ext cx="3786193" cy="31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uk-UA" b="1" i="1" u="sng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ПЕДАГОГІЧНЕ КРЕДО: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800" b="1" i="1" dirty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  <a:cs typeface="Tahoma" pitchFamily="34" charset="0"/>
              </a:rPr>
              <a:t>«Праця, оптимізм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  <a:cs typeface="Tahoma" pitchFamily="34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  <a:cs typeface="Tahoma" pitchFamily="34" charset="0"/>
              </a:rPr>
              <a:t> </a:t>
            </a:r>
            <a:r>
              <a:rPr lang="uk-UA" sz="2800" b="1" i="1" dirty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  <a:cs typeface="Tahoma" pitchFamily="34" charset="0"/>
              </a:rPr>
              <a:t>постійне самовдосконалення – запорука життєвого успіху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  <a:cs typeface="Tahoma" pitchFamily="34" charset="0"/>
              </a:rPr>
              <a:t>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Segoe UI Semibold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Тема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3EE910-404C-4C48-945E-F4C2E4CABF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690</TotalTime>
  <Words>369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Тема3</vt:lpstr>
      <vt:lpstr>Презентация PowerPoint</vt:lpstr>
      <vt:lpstr>Склад кафедри початкової освіти:</vt:lpstr>
      <vt:lpstr>Рудницька Тамара Федорівна </vt:lpstr>
      <vt:lpstr>Лозян Валентина Миколаївна</vt:lpstr>
      <vt:lpstr>Ничипорчук Лариса Теодорівна</vt:lpstr>
      <vt:lpstr>Лук’янчук      Ніна Володимирівна Освіта, що не вчить успішно жити в сучасному світі, не має жодної цінності.                  Р.Кіосакі</vt:lpstr>
      <vt:lpstr>Буднік Жанна Панасівна </vt:lpstr>
      <vt:lpstr>Кузьмич Ольга Вікторівна Керівник кафедри  Учитись важко, а учить ще важче. Але не мусиш зупинятись ти. Як учням віддаси усе найкраще, То й сам сягнеш нової висоти. </vt:lpstr>
      <vt:lpstr>Павлушенко Вікторія Василівна</vt:lpstr>
      <vt:lpstr>Ковалевич Олена Петрівна Педагогічне кредо: Навчати та виховувати так, щоб у кожному дитячому серці залишити вогник пізнання, мислення, добра. Життєве кредо: Любити життя і цінувати кожну його хвилину. У книгах шукати істину, а у людях – мудрість.  </vt:lpstr>
      <vt:lpstr>Ониськевич Зоя   Миколаївна </vt:lpstr>
      <vt:lpstr>Рацкевич Лариса   Петрівна</vt:lpstr>
      <vt:lpstr>Кулакевич Галина Миколаївна До кожної дитини ключ знайти У праці результат хороший мати Упевнено і творчо до мети іти: З любов’ю серце дітям віддавати. </vt:lpstr>
      <vt:lpstr>Єремейчук Людмила іванівна</vt:lpstr>
      <vt:lpstr>Презентация PowerPoint</vt:lpstr>
      <vt:lpstr>Стельмах ірина Іванівна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 об’єднання вчителів початкових класів Рокитнівського НВК «Школа I ст. - гімназія»</dc:title>
  <dc:creator>usr</dc:creator>
  <cp:lastModifiedBy>Оксана</cp:lastModifiedBy>
  <cp:revision>95</cp:revision>
  <dcterms:created xsi:type="dcterms:W3CDTF">2013-03-15T15:49:09Z</dcterms:created>
  <dcterms:modified xsi:type="dcterms:W3CDTF">2021-09-29T07:01:07Z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TC030006240</vt:lpwstr>
  </property>
</Properties>
</file>